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61" r:id="rId5"/>
    <p:sldId id="259" r:id="rId6"/>
    <p:sldId id="334" r:id="rId7"/>
    <p:sldId id="262" r:id="rId8"/>
    <p:sldId id="263" r:id="rId9"/>
    <p:sldId id="264" r:id="rId10"/>
    <p:sldId id="266" r:id="rId11"/>
    <p:sldId id="280" r:id="rId12"/>
    <p:sldId id="283" r:id="rId13"/>
    <p:sldId id="267" r:id="rId14"/>
    <p:sldId id="326" r:id="rId15"/>
    <p:sldId id="327" r:id="rId16"/>
    <p:sldId id="269" r:id="rId17"/>
    <p:sldId id="270" r:id="rId18"/>
    <p:sldId id="271" r:id="rId19"/>
    <p:sldId id="272" r:id="rId20"/>
    <p:sldId id="328" r:id="rId21"/>
    <p:sldId id="273" r:id="rId22"/>
    <p:sldId id="274" r:id="rId23"/>
    <p:sldId id="275" r:id="rId24"/>
    <p:sldId id="276" r:id="rId25"/>
    <p:sldId id="277" r:id="rId26"/>
    <p:sldId id="281" r:id="rId27"/>
    <p:sldId id="320" r:id="rId28"/>
    <p:sldId id="279" r:id="rId29"/>
    <p:sldId id="322" r:id="rId30"/>
    <p:sldId id="319" r:id="rId31"/>
    <p:sldId id="282" r:id="rId32"/>
    <p:sldId id="284" r:id="rId33"/>
    <p:sldId id="278" r:id="rId34"/>
    <p:sldId id="286" r:id="rId35"/>
    <p:sldId id="329" r:id="rId36"/>
    <p:sldId id="323" r:id="rId37"/>
    <p:sldId id="324" r:id="rId38"/>
    <p:sldId id="285" r:id="rId39"/>
    <p:sldId id="330" r:id="rId40"/>
    <p:sldId id="287" r:id="rId41"/>
    <p:sldId id="321" r:id="rId42"/>
    <p:sldId id="288" r:id="rId43"/>
    <p:sldId id="289" r:id="rId44"/>
    <p:sldId id="290" r:id="rId45"/>
    <p:sldId id="291" r:id="rId46"/>
    <p:sldId id="294" r:id="rId47"/>
    <p:sldId id="325" r:id="rId48"/>
    <p:sldId id="333" r:id="rId49"/>
    <p:sldId id="292" r:id="rId50"/>
    <p:sldId id="331" r:id="rId51"/>
    <p:sldId id="293" r:id="rId52"/>
    <p:sldId id="332" r:id="rId53"/>
    <p:sldId id="335" r:id="rId54"/>
    <p:sldId id="346" r:id="rId55"/>
    <p:sldId id="295" r:id="rId56"/>
    <p:sldId id="296" r:id="rId57"/>
    <p:sldId id="336" r:id="rId58"/>
    <p:sldId id="337" r:id="rId59"/>
    <p:sldId id="297" r:id="rId60"/>
    <p:sldId id="318" r:id="rId61"/>
    <p:sldId id="298" r:id="rId62"/>
    <p:sldId id="300" r:id="rId63"/>
    <p:sldId id="299" r:id="rId64"/>
    <p:sldId id="305" r:id="rId65"/>
    <p:sldId id="306" r:id="rId66"/>
    <p:sldId id="307" r:id="rId67"/>
    <p:sldId id="308" r:id="rId68"/>
    <p:sldId id="310" r:id="rId69"/>
    <p:sldId id="349" r:id="rId70"/>
    <p:sldId id="351" r:id="rId71"/>
    <p:sldId id="311" r:id="rId72"/>
    <p:sldId id="341" r:id="rId73"/>
    <p:sldId id="342" r:id="rId74"/>
    <p:sldId id="350" r:id="rId75"/>
    <p:sldId id="312" r:id="rId76"/>
    <p:sldId id="313" r:id="rId77"/>
    <p:sldId id="348" r:id="rId78"/>
    <p:sldId id="314" r:id="rId79"/>
    <p:sldId id="347" r:id="rId80"/>
    <p:sldId id="304" r:id="rId81"/>
    <p:sldId id="344" r:id="rId82"/>
    <p:sldId id="343" r:id="rId83"/>
    <p:sldId id="309" r:id="rId84"/>
    <p:sldId id="345" r:id="rId85"/>
    <p:sldId id="301" r:id="rId86"/>
    <p:sldId id="302" r:id="rId87"/>
    <p:sldId id="303" r:id="rId88"/>
    <p:sldId id="316" r:id="rId89"/>
    <p:sldId id="317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17"/>
    <p:restoredTop sz="76077"/>
  </p:normalViewPr>
  <p:slideViewPr>
    <p:cSldViewPr snapToGrid="0" snapToObjects="1">
      <p:cViewPr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3</a:t>
            </a:r>
          </a:p>
          <a:p>
            <a:pPr marL="228600" indent="-228600">
              <a:buAutoNum type="arabicPeriod"/>
            </a:pPr>
            <a:r>
              <a:rPr lang="en-US" dirty="0" smtClean="0"/>
              <a:t>8</a:t>
            </a:r>
          </a:p>
          <a:p>
            <a:pPr marL="228600" indent="-228600">
              <a:buAutoNum type="arabicPeriod"/>
            </a:pPr>
            <a:r>
              <a:rPr lang="en-US" dirty="0" smtClean="0"/>
              <a:t>Yes, 6</a:t>
            </a:r>
          </a:p>
          <a:p>
            <a:pPr marL="228600" indent="-228600">
              <a:buAutoNum type="arabicPeriod"/>
            </a:pPr>
            <a:r>
              <a:rPr lang="en-US" dirty="0" smtClean="0"/>
              <a:t>0</a:t>
            </a:r>
          </a:p>
          <a:p>
            <a:pPr marL="228600" indent="-228600">
              <a:buAutoNum type="arabicPeriod"/>
            </a:pPr>
            <a:r>
              <a:rPr lang="en-US" dirty="0" smtClean="0"/>
              <a:t>11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CODE IN JSBIN – NOT THE CONSOLE!</a:t>
            </a:r>
          </a:p>
          <a:p>
            <a:r>
              <a:rPr lang="en-US" baseline="0" dirty="0" smtClean="0"/>
              <a:t>ALWAYS END STATEMENT WITH SEMICOLON!</a:t>
            </a:r>
          </a:p>
          <a:p>
            <a:r>
              <a:rPr lang="en-US" baseline="0" dirty="0" smtClean="0"/>
              <a:t>MUST USE CONSOLE.LOG ON JSBIN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(7</a:t>
            </a:r>
            <a:r>
              <a:rPr lang="en-US" baseline="0" dirty="0" smtClean="0"/>
              <a:t>*10);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(9 % 5); </a:t>
            </a:r>
            <a:r>
              <a:rPr lang="en-US" baseline="0" dirty="0" smtClean="0">
                <a:sym typeface="Wingdings"/>
              </a:rPr>
              <a:t> 4  -- Think of it as 9 % 5 with a remainder of 6</a:t>
            </a:r>
          </a:p>
          <a:p>
            <a:r>
              <a:rPr lang="en-US" baseline="0" dirty="0" smtClean="0">
                <a:sym typeface="Wingdings"/>
              </a:rPr>
              <a:t>   -- can be used to see if a number is even or multiple of particular number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2)  = 0 is event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3) = 0 is multiple of three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(“Mark”.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(0));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</a:t>
            </a:r>
            <a:r>
              <a:rPr lang="en-US" baseline="0" dirty="0" err="1" smtClean="0">
                <a:sym typeface="Wingdings"/>
              </a:rPr>
              <a:t>rango</a:t>
            </a:r>
            <a:r>
              <a:rPr lang="en-US" baseline="0" dirty="0" smtClean="0">
                <a:sym typeface="Wingdings"/>
              </a:rPr>
              <a:t>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(3);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built-in mean again?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names = [‘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Bey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Yonce</a:t>
            </a:r>
            <a:r>
              <a:rPr lang="en-US" baseline="0" dirty="0" smtClean="0"/>
              <a:t>’]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newNames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names.split</a:t>
            </a:r>
            <a:r>
              <a:rPr lang="en-US" baseline="0" dirty="0" smtClean="0"/>
              <a:t>(0,1); </a:t>
            </a:r>
            <a:r>
              <a:rPr lang="en-US" baseline="0" dirty="0" smtClean="0">
                <a:sym typeface="Wingdings"/>
              </a:rPr>
              <a:t>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newNewNames</a:t>
            </a:r>
            <a:r>
              <a:rPr lang="en-US" baseline="0" dirty="0" smtClean="0">
                <a:sym typeface="Wingdings"/>
              </a:rPr>
              <a:t> = </a:t>
            </a:r>
            <a:r>
              <a:rPr lang="en-US" baseline="0" dirty="0" err="1" smtClean="0">
                <a:sym typeface="Wingdings"/>
              </a:rPr>
              <a:t>names.split</a:t>
            </a:r>
            <a:r>
              <a:rPr lang="en-US" baseline="0" dirty="0" smtClean="0">
                <a:sym typeface="Wingdings"/>
              </a:rPr>
              <a:t>(0,2); 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’, ‘</a:t>
            </a:r>
            <a:r>
              <a:rPr lang="en-US" baseline="0" dirty="0" err="1" smtClean="0">
                <a:sym typeface="Wingdings"/>
              </a:rPr>
              <a:t>Bey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</a:t>
            </a:r>
            <a:r>
              <a:rPr lang="en-US" baseline="0" dirty="0" err="1" smtClean="0">
                <a:sym typeface="Wingdings"/>
              </a:rPr>
              <a:t>names.length</a:t>
            </a:r>
            <a:r>
              <a:rPr lang="en-US" baseline="0" dirty="0" smtClean="0">
                <a:sym typeface="Wingdings"/>
              </a:rPr>
              <a:t>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names.reverse</a:t>
            </a:r>
            <a:r>
              <a:rPr lang="en-US" baseline="0" dirty="0" smtClean="0"/>
              <a:t>());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names.toString</a:t>
            </a:r>
            <a:r>
              <a:rPr lang="en-US" baseline="0" dirty="0" smtClean="0"/>
              <a:t>());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28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7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function for future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Routing -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/blog which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 or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/image/kitten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handing - online forms - makes sure it gets to database securely, data validation (name is made of letters, phone number is a phone number etc.) - databases: when you shop on Amazon and close browser when you come back your cart is still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Eic</a:t>
            </a:r>
            <a:r>
              <a:rPr lang="en-US" baseline="0" dirty="0" err="1" smtClean="0"/>
              <a:t>h</a:t>
            </a:r>
            <a:r>
              <a:rPr lang="en-US" baseline="0" dirty="0" smtClean="0"/>
              <a:t> – said like ’Ike’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Manufacturers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is a standard by which JS must abide. JS is an implementation of ECMA - but isn't ECMA. There are things that JS does that ECMA doesn't require.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JS_Class_Sept_2016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jsref/jsref_tolowercase.asp" TargetMode="External"/><Relationship Id="rId3" Type="http://schemas.openxmlformats.org/officeDocument/2006/relationships/hyperlink" Target="http://www.w3schools.com/jsref/jsref_push.asp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github.com/maabrown/JS_Class_Sept_2016</a:t>
            </a:r>
            <a:r>
              <a:rPr lang="en-US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15" y="291783"/>
            <a:ext cx="9438005" cy="5899335"/>
          </a:xfrm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‘zero-index’?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character has an index</a:t>
            </a:r>
          </a:p>
          <a:p>
            <a:r>
              <a:rPr lang="en-US" dirty="0" smtClean="0"/>
              <a:t>Computer uses index to reference the character</a:t>
            </a:r>
          </a:p>
          <a:p>
            <a:r>
              <a:rPr lang="en-US" dirty="0" smtClean="0"/>
              <a:t>Index starts at zero (rather than with 1)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800" dirty="0" smtClean="0"/>
              <a:t>ITTEN (K’s index is 0)</a:t>
            </a:r>
          </a:p>
          <a:p>
            <a:r>
              <a:rPr lang="en-US" sz="2800" dirty="0" smtClean="0"/>
              <a:t>K</a:t>
            </a:r>
            <a:r>
              <a:rPr lang="en-US" sz="2800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/>
              <a:t>TTEN (I’s index is 1)</a:t>
            </a:r>
          </a:p>
          <a:p>
            <a:r>
              <a:rPr lang="en-US" sz="2800" dirty="0" smtClean="0"/>
              <a:t>KITT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N (E’s index is 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Test Yourself:</a:t>
            </a:r>
          </a:p>
          <a:p>
            <a:r>
              <a:rPr lang="en-US" dirty="0" smtClean="0"/>
              <a:t>”Single Ladies”</a:t>
            </a:r>
          </a:p>
          <a:p>
            <a:endParaRPr lang="en-US" dirty="0"/>
          </a:p>
          <a:p>
            <a:r>
              <a:rPr lang="en-US" dirty="0" smtClean="0"/>
              <a:t>1. What is the index for g?</a:t>
            </a:r>
          </a:p>
          <a:p>
            <a:r>
              <a:rPr lang="en-US" dirty="0" smtClean="0"/>
              <a:t>2. What is the index for a?</a:t>
            </a:r>
          </a:p>
          <a:p>
            <a:r>
              <a:rPr lang="en-US" dirty="0" smtClean="0"/>
              <a:t>3. Does the space have an index? If yes, what is it?</a:t>
            </a:r>
          </a:p>
          <a:p>
            <a:r>
              <a:rPr lang="en-US" dirty="0" smtClean="0"/>
              <a:t>4. What is the index of the first s?</a:t>
            </a:r>
          </a:p>
          <a:p>
            <a:r>
              <a:rPr lang="en-US" dirty="0" smtClean="0"/>
              <a:t>5. What is the index of the second 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5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r>
              <a:rPr lang="en-US" dirty="0" smtClean="0"/>
              <a:t> – </a:t>
            </a:r>
            <a:r>
              <a:rPr lang="en-US" dirty="0" err="1" smtClean="0"/>
              <a:t>charAt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/>
          </a:p>
          <a:p>
            <a:r>
              <a:rPr lang="en-US" dirty="0" err="1" smtClean="0"/>
              <a:t>charAt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Built-in method</a:t>
            </a:r>
          </a:p>
          <a:p>
            <a:pPr lvl="1"/>
            <a:r>
              <a:rPr lang="en-US" dirty="0" smtClean="0"/>
              <a:t>Tells you the character at a given index</a:t>
            </a:r>
          </a:p>
          <a:p>
            <a:pPr lvl="1"/>
            <a:r>
              <a:rPr lang="en-US" dirty="0" smtClean="0"/>
              <a:t>Write out the string you want using “ “ and then use .</a:t>
            </a:r>
            <a:r>
              <a:rPr lang="en-US" dirty="0" err="1" smtClean="0"/>
              <a:t>charAt</a:t>
            </a:r>
            <a:r>
              <a:rPr lang="en-US" dirty="0" smtClean="0"/>
              <a:t>(index-you-want) --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“Video Phone”.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charAt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(7)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console.log</a:t>
            </a:r>
            <a:r>
              <a:rPr lang="en-US" dirty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Multiply 8 by 5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Add 10 to 6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Figure out if 198874 is a multiple of 7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 smtClean="0"/>
              <a:t>charAt</a:t>
            </a:r>
            <a:r>
              <a:rPr lang="en-US" dirty="0" smtClean="0"/>
              <a:t> to evaluate the string “Run The World”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4?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9?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  <a:p>
            <a:r>
              <a:rPr lang="en-US" dirty="0" smtClean="0"/>
              <a:t>9. What does ’</a:t>
            </a:r>
            <a:r>
              <a:rPr lang="en-US" dirty="0" err="1" smtClean="0"/>
              <a:t>charAt</a:t>
            </a:r>
            <a:r>
              <a:rPr lang="en-US" dirty="0" smtClean="0"/>
              <a:t>() do? Is it native to JS? Why?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2"/>
            <a:r>
              <a:rPr lang="en-US" dirty="0" smtClean="0"/>
              <a:t>Similar to Strings!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To get the value in an array:</a:t>
            </a:r>
          </a:p>
          <a:p>
            <a:pPr lvl="2"/>
            <a:r>
              <a:rPr lang="en-US" dirty="0" err="1" smtClean="0"/>
              <a:t>arrayName</a:t>
            </a:r>
            <a:r>
              <a:rPr lang="en-US" dirty="0" smtClean="0"/>
              <a:t>[index]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– Built-in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Methods </a:t>
            </a:r>
            <a:r>
              <a:rPr lang="en-US" sz="2800" dirty="0"/>
              <a:t>you can use with arrays:</a:t>
            </a:r>
          </a:p>
          <a:p>
            <a:pPr lvl="2"/>
            <a:r>
              <a:rPr lang="en-US" sz="2000" dirty="0"/>
              <a:t>Slice();</a:t>
            </a:r>
          </a:p>
          <a:p>
            <a:pPr lvl="2"/>
            <a:r>
              <a:rPr lang="en-US" sz="2000" dirty="0"/>
              <a:t>Reverse();</a:t>
            </a:r>
          </a:p>
          <a:p>
            <a:pPr lvl="2"/>
            <a:r>
              <a:rPr lang="en-US" sz="2000" dirty="0" err="1"/>
              <a:t>toString</a:t>
            </a:r>
            <a:r>
              <a:rPr lang="en-US" sz="2000" dirty="0"/>
              <a:t>();</a:t>
            </a:r>
          </a:p>
          <a:p>
            <a:pPr lvl="2"/>
            <a:r>
              <a:rPr lang="en-US" sz="2000" dirty="0"/>
              <a:t>length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https://developer.mozilla.org/en-US/docs/Web/JavaScript/Reference/Global_Objects/Array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newObject</a:t>
            </a:r>
            <a:r>
              <a:rPr lang="en-US" sz="2400" dirty="0"/>
              <a:t> = {</a:t>
            </a:r>
          </a:p>
          <a:p>
            <a:pPr marL="384048" lvl="2" indent="0">
              <a:buNone/>
            </a:pPr>
            <a:r>
              <a:rPr lang="en-US" sz="2400" dirty="0"/>
              <a:t>	name: ”Mark Brown II”,</a:t>
            </a:r>
          </a:p>
          <a:p>
            <a:pPr marL="384048" lvl="2" indent="0">
              <a:buNone/>
            </a:pPr>
            <a:r>
              <a:rPr lang="en-US" sz="2400" dirty="0"/>
              <a:t>	position: “ Developer”,</a:t>
            </a:r>
          </a:p>
          <a:p>
            <a:pPr marL="384048" lvl="2" indent="0">
              <a:buNone/>
            </a:pPr>
            <a:r>
              <a:rPr lang="en-US" sz="2400" dirty="0"/>
              <a:t>	employer: “Department of </a:t>
            </a:r>
            <a:r>
              <a:rPr lang="en-US" sz="2400" dirty="0" smtClean="0"/>
              <a:t>			Commerce</a:t>
            </a:r>
            <a:r>
              <a:rPr lang="en-US" sz="2400" dirty="0"/>
              <a:t>”</a:t>
            </a:r>
          </a:p>
          <a:p>
            <a:pPr marL="384048" lvl="2" indent="0">
              <a:buNone/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is:</a:t>
            </a:r>
          </a:p>
          <a:p>
            <a:pPr lvl="1"/>
            <a:r>
              <a:rPr lang="en-US" dirty="0" err="1" smtClean="0"/>
              <a:t>newObject.position</a:t>
            </a:r>
            <a:r>
              <a:rPr lang="en-US" dirty="0" smtClean="0"/>
              <a:t>[1]?</a:t>
            </a:r>
          </a:p>
          <a:p>
            <a:pPr lvl="1"/>
            <a:r>
              <a:rPr lang="en-US" dirty="0" err="1" smtClean="0"/>
              <a:t>newObject.employer.charAt</a:t>
            </a:r>
            <a:r>
              <a:rPr lang="en-US" dirty="0" smtClean="0"/>
              <a:t>(2)?</a:t>
            </a:r>
          </a:p>
        </p:txBody>
      </p:sp>
    </p:spTree>
    <p:extLst>
      <p:ext uri="{BB962C8B-B14F-4D97-AF65-F5344CB8AC3E}">
        <p14:creationId xmlns:p14="http://schemas.microsoft.com/office/powerpoint/2010/main" val="16578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counts!!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another. Give be back both boxes.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16171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every value in an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endParaRPr lang="en-US" dirty="0" smtClean="0"/>
          </a:p>
          <a:p>
            <a:r>
              <a:rPr lang="en-US" dirty="0" smtClean="0"/>
              <a:t>Learn JS data types</a:t>
            </a:r>
          </a:p>
          <a:p>
            <a:endParaRPr lang="en-US" dirty="0" smtClean="0"/>
          </a:p>
          <a:p>
            <a:r>
              <a:rPr lang="en-US" dirty="0" smtClean="0"/>
              <a:t>Recognize Arrays vs. Objects</a:t>
            </a:r>
          </a:p>
          <a:p>
            <a:endParaRPr lang="en-US" dirty="0" smtClean="0"/>
          </a:p>
          <a:p>
            <a:r>
              <a:rPr lang="en-US" dirty="0" smtClean="0"/>
              <a:t>Implement Looping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5 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 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item in the </a:t>
            </a:r>
            <a:r>
              <a:rPr lang="en-US" dirty="0" err="1" smtClean="0"/>
              <a:t>beyonceMovies</a:t>
            </a:r>
            <a:r>
              <a:rPr lang="en-US" dirty="0" smtClean="0"/>
              <a:t>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Write a ‘for’ loop that logs every item in the </a:t>
            </a:r>
            <a:r>
              <a:rPr lang="en-US" dirty="0" err="1" smtClean="0"/>
              <a:t>govtDepartments</a:t>
            </a:r>
            <a:r>
              <a:rPr lang="en-US" dirty="0" smtClean="0"/>
              <a:t> array. (If you want another challenge – make the first letter of each element lowercase)</a:t>
            </a:r>
          </a:p>
          <a:p>
            <a:pPr lvl="1"/>
            <a:r>
              <a:rPr lang="en-US" dirty="0" smtClean="0"/>
              <a:t>Hint: Check out: </a:t>
            </a:r>
            <a:r>
              <a:rPr lang="en-US" dirty="0" err="1" smtClean="0"/>
              <a:t>String.toLowerCase</a:t>
            </a:r>
            <a:r>
              <a:rPr lang="en-US" dirty="0"/>
              <a:t>()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www.w3schools.com/jsref/jsref_tolowercase.asp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Write a ‘for’ loop that adds 2 to every item in the </a:t>
            </a:r>
            <a:r>
              <a:rPr lang="en-US" dirty="0" err="1"/>
              <a:t>numberArray</a:t>
            </a:r>
            <a:r>
              <a:rPr lang="en-US" dirty="0"/>
              <a:t> and pushes the new number to a new array. </a:t>
            </a:r>
            <a:r>
              <a:rPr lang="en-US" dirty="0" err="1" smtClean="0"/>
              <a:t>Console.log</a:t>
            </a:r>
            <a:r>
              <a:rPr lang="en-US" dirty="0" smtClean="0"/>
              <a:t> the new array to check it worked!</a:t>
            </a:r>
            <a:endParaRPr lang="en-US" dirty="0"/>
          </a:p>
          <a:p>
            <a:pPr lvl="1"/>
            <a:r>
              <a:rPr lang="en-US" dirty="0" smtClean="0"/>
              <a:t>Hint: Take </a:t>
            </a:r>
            <a:r>
              <a:rPr lang="en-US" dirty="0"/>
              <a:t>a look at </a:t>
            </a:r>
            <a:r>
              <a:rPr lang="en-US" dirty="0" err="1"/>
              <a:t>Array.push</a:t>
            </a:r>
            <a:r>
              <a:rPr lang="en-US" dirty="0"/>
              <a:t>() - </a:t>
            </a:r>
            <a:r>
              <a:rPr lang="en-US" dirty="0">
                <a:hlinkClick r:id="rId3"/>
              </a:rPr>
              <a:t>http://www.w3schools.com/jsref/jsref_push.asp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Hint: You may want to declare a variable outside the loop</a:t>
            </a:r>
          </a:p>
          <a:p>
            <a:pPr lvl="1"/>
            <a:endParaRPr lang="en-US" dirty="0"/>
          </a:p>
          <a:p>
            <a:r>
              <a:rPr lang="en-US" dirty="0"/>
              <a:t>3. Challenge: Write a ‘for’ loop that logs every item in the </a:t>
            </a:r>
            <a:r>
              <a:rPr lang="en-US" dirty="0" err="1"/>
              <a:t>beyonceSongs</a:t>
            </a:r>
            <a:r>
              <a:rPr lang="en-US" dirty="0"/>
              <a:t> array in reverse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my mistake!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3" y="2578541"/>
            <a:ext cx="11338546" cy="1612459"/>
          </a:xfrm>
        </p:spPr>
      </p:pic>
    </p:spTree>
    <p:extLst>
      <p:ext uri="{BB962C8B-B14F-4D97-AF65-F5344CB8AC3E}">
        <p14:creationId xmlns:p14="http://schemas.microsoft.com/office/powerpoint/2010/main" val="6833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phoneBook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phoneBook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 – 10min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</a:t>
            </a:r>
            <a:r>
              <a:rPr lang="en-US" dirty="0" smtClean="0"/>
              <a:t>function’s computation to the function’s moment of execution</a:t>
            </a:r>
          </a:p>
          <a:p>
            <a:r>
              <a:rPr lang="en-US" dirty="0" smtClean="0"/>
              <a:t>‘return</a:t>
            </a:r>
            <a:r>
              <a:rPr lang="en-US" dirty="0" smtClean="0"/>
              <a:t>’ stops the function’s </a:t>
            </a:r>
            <a:r>
              <a:rPr lang="en-US" dirty="0" smtClean="0"/>
              <a:t>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1478</TotalTime>
  <Words>4928</Words>
  <Application>Microsoft Macintosh PowerPoint</Application>
  <PresentationFormat>Widescreen</PresentationFormat>
  <Paragraphs>849</Paragraphs>
  <Slides>89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Calibri</vt:lpstr>
      <vt:lpstr>Calibri Light</vt:lpstr>
      <vt:lpstr>Courier New</vt:lpstr>
      <vt:lpstr>Wingdings</vt:lpstr>
      <vt:lpstr>Arial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MAKE A FRIEND!!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What do you mean ‘zero-index’?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 – charAt()</vt:lpstr>
      <vt:lpstr>CODE-ALONG!</vt:lpstr>
      <vt:lpstr>YOUR TURN! (5 min)</vt:lpstr>
      <vt:lpstr>Console &amp; JSBin</vt:lpstr>
      <vt:lpstr>POP QUIZ!!</vt:lpstr>
      <vt:lpstr>VARIABLES</vt:lpstr>
      <vt:lpstr>WHAT DO YOU MEAN BY ORDERED?</vt:lpstr>
      <vt:lpstr>ARRAYS (cont.)</vt:lpstr>
      <vt:lpstr>ARRAYS – Built-in Methods</vt:lpstr>
      <vt:lpstr>CODE-ALONG!</vt:lpstr>
      <vt:lpstr>PowerPoint Presentation</vt:lpstr>
      <vt:lpstr>OBJECTS (cont.)</vt:lpstr>
      <vt:lpstr>MORE PRACTICE</vt:lpstr>
      <vt:lpstr>EVEN MORE PRACTICE</vt:lpstr>
      <vt:lpstr>REPEAT AFTER ME!</vt:lpstr>
      <vt:lpstr>BREAK! – 5 MIN</vt:lpstr>
      <vt:lpstr>JSON</vt:lpstr>
      <vt:lpstr>PROBLEM SET</vt:lpstr>
      <vt:lpstr>QUESTIONS????</vt:lpstr>
      <vt:lpstr>PSEUDOCODE!!!!</vt:lpstr>
      <vt:lpstr>PSEUDOCODE  (Your turn – Pair Programming)</vt:lpstr>
      <vt:lpstr>SHOW/TELL ME YOUR CODE!!!</vt:lpstr>
      <vt:lpstr>LOOPING (aka ‘For Loops’) - ARRAY</vt:lpstr>
      <vt:lpstr>CODE-ALONG!</vt:lpstr>
      <vt:lpstr>PRACTICE – 5 Min.</vt:lpstr>
      <vt:lpstr>YOUR TURN (5 min)</vt:lpstr>
      <vt:lpstr>SHOW/TELL ME YOUR CODE!!!</vt:lpstr>
      <vt:lpstr>Tell me my mistake!</vt:lpstr>
      <vt:lpstr>LOOPING (aka ‘For-In’) - OBJECT</vt:lpstr>
      <vt:lpstr>PRACTICE </vt:lpstr>
      <vt:lpstr>CODE-ALONG!</vt:lpstr>
      <vt:lpstr>PRACTICE – for YOU!</vt:lpstr>
      <vt:lpstr>BREAK!! – 10min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110</cp:revision>
  <dcterms:created xsi:type="dcterms:W3CDTF">2016-09-26T13:07:21Z</dcterms:created>
  <dcterms:modified xsi:type="dcterms:W3CDTF">2016-09-29T13:51:08Z</dcterms:modified>
</cp:coreProperties>
</file>